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75" r:id="rId2"/>
    <p:sldId id="258" r:id="rId3"/>
    <p:sldId id="277" r:id="rId4"/>
    <p:sldId id="278" r:id="rId5"/>
    <p:sldId id="276" r:id="rId6"/>
    <p:sldId id="279" r:id="rId7"/>
    <p:sldId id="280" r:id="rId8"/>
    <p:sldId id="282" r:id="rId9"/>
    <p:sldId id="281" r:id="rId10"/>
    <p:sldId id="283" r:id="rId11"/>
    <p:sldId id="284" r:id="rId12"/>
    <p:sldId id="285" r:id="rId13"/>
    <p:sldId id="28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6030" y="76862"/>
            <a:ext cx="8064896" cy="147993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b="1" dirty="0" smtClean="0">
                <a:effectLst/>
              </a:rPr>
              <a:t>. Автоматизация приложений в  СУБД</a:t>
            </a:r>
            <a:r>
              <a:rPr lang="en-US" b="1" dirty="0" smtClean="0">
                <a:effectLst/>
              </a:rPr>
              <a:t> MS ACCESS</a:t>
            </a:r>
            <a:endParaRPr lang="ru-RU" b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204863"/>
            <a:ext cx="7992888" cy="4546863"/>
          </a:xfrm>
        </p:spPr>
        <p:txBody>
          <a:bodyPr>
            <a:noAutofit/>
          </a:bodyPr>
          <a:lstStyle/>
          <a:p>
            <a:pPr marL="541782" indent="-514350">
              <a:buAutoNum type="arabicPeriod"/>
            </a:pPr>
            <a:r>
              <a:rPr lang="ru-RU" sz="3600" dirty="0" smtClean="0"/>
              <a:t>Макросы: назначение и создание</a:t>
            </a:r>
          </a:p>
          <a:p>
            <a:pPr marL="541782" indent="-514350">
              <a:buAutoNum type="arabicPeriod"/>
            </a:pPr>
            <a:r>
              <a:rPr lang="ru-RU" sz="3600" dirty="0" smtClean="0"/>
              <a:t>Использование модулей </a:t>
            </a:r>
          </a:p>
        </p:txBody>
      </p:sp>
    </p:spTree>
    <p:extLst>
      <p:ext uri="{BB962C8B-B14F-4D97-AF65-F5344CB8AC3E}">
        <p14:creationId xmlns:p14="http://schemas.microsoft.com/office/powerpoint/2010/main" val="93011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2. Использование </a:t>
            </a:r>
            <a:r>
              <a:rPr lang="ru-RU" sz="2800" dirty="0"/>
              <a:t>модулей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116632"/>
            <a:ext cx="7941773" cy="519757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b="1" dirty="0" smtClean="0"/>
              <a:t>Существует два </a:t>
            </a:r>
            <a:r>
              <a:rPr lang="ru-RU" sz="3600" b="1" dirty="0"/>
              <a:t>вида модулей: </a:t>
            </a:r>
            <a:endParaRPr lang="ru-RU" sz="3600" b="1" dirty="0" smtClean="0"/>
          </a:p>
          <a:p>
            <a:pPr marL="598932" indent="-571500" algn="just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общие </a:t>
            </a:r>
            <a:r>
              <a:rPr lang="ru-RU" sz="3600" dirty="0"/>
              <a:t>(стандартные), являющиеся объектами базы </a:t>
            </a:r>
            <a:r>
              <a:rPr lang="ru-RU" sz="3600" dirty="0" smtClean="0"/>
              <a:t>данных; </a:t>
            </a:r>
          </a:p>
          <a:p>
            <a:pPr marL="598932" indent="-571500" algn="just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модули </a:t>
            </a:r>
            <a:r>
              <a:rPr lang="ru-RU" sz="3600" dirty="0"/>
              <a:t>форм или отчетов, которые являются частью этих </a:t>
            </a:r>
            <a:r>
              <a:rPr lang="ru-RU" sz="3600" dirty="0" smtClean="0"/>
              <a:t>объектов. </a:t>
            </a:r>
          </a:p>
        </p:txBody>
      </p:sp>
    </p:spTree>
    <p:extLst>
      <p:ext uri="{BB962C8B-B14F-4D97-AF65-F5344CB8AC3E}">
        <p14:creationId xmlns:p14="http://schemas.microsoft.com/office/powerpoint/2010/main" val="254411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2. Использование </a:t>
            </a:r>
            <a:r>
              <a:rPr lang="ru-RU" sz="2800" dirty="0"/>
              <a:t>модулей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116631"/>
            <a:ext cx="7941773" cy="6336701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b="1" dirty="0" smtClean="0"/>
              <a:t>Общие модули: </a:t>
            </a:r>
          </a:p>
          <a:p>
            <a:pPr marL="598932" indent="-571500" algn="just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Отображаются в окне базы данных; </a:t>
            </a:r>
          </a:p>
          <a:p>
            <a:pPr marL="598932" indent="-571500" algn="just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Загружаются в память при открытии файла;</a:t>
            </a:r>
          </a:p>
          <a:p>
            <a:pPr marL="598932" indent="-571500" algn="just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Могут выполняться в любой момент и из любого места приложения. </a:t>
            </a:r>
            <a:endParaRPr lang="en-US" sz="3600" dirty="0" smtClean="0"/>
          </a:p>
          <a:p>
            <a:pPr marL="598932" indent="-571500" algn="just">
              <a:spcBef>
                <a:spcPts val="0"/>
              </a:spcBef>
              <a:spcAft>
                <a:spcPts val="600"/>
              </a:spcAft>
            </a:pPr>
            <a:endParaRPr lang="en-US" sz="3600" dirty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b="1" dirty="0" smtClean="0"/>
              <a:t>Модули </a:t>
            </a:r>
            <a:r>
              <a:rPr lang="ru-RU" sz="3600" b="1" dirty="0"/>
              <a:t>форм или </a:t>
            </a:r>
            <a:r>
              <a:rPr lang="ru-RU" sz="3600" b="1" dirty="0" smtClean="0"/>
              <a:t>отчетов…</a:t>
            </a:r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69185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2. Использование </a:t>
            </a:r>
            <a:r>
              <a:rPr lang="ru-RU" sz="2800" dirty="0"/>
              <a:t>модулей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116631"/>
            <a:ext cx="7941773" cy="6336701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В модулях содержаться </a:t>
            </a:r>
            <a:r>
              <a:rPr lang="ru-RU" sz="3600" b="1" dirty="0" smtClean="0"/>
              <a:t>процедуры</a:t>
            </a:r>
            <a:r>
              <a:rPr lang="ru-RU" sz="3600" dirty="0" smtClean="0"/>
              <a:t> (</a:t>
            </a:r>
            <a:r>
              <a:rPr lang="en-US" sz="3600" dirty="0" smtClean="0"/>
              <a:t>Sub</a:t>
            </a:r>
            <a:r>
              <a:rPr lang="ru-RU" sz="3600" dirty="0" smtClean="0"/>
              <a:t>) и </a:t>
            </a:r>
            <a:r>
              <a:rPr lang="ru-RU" sz="3600" b="1" dirty="0" smtClean="0"/>
              <a:t>функции</a:t>
            </a:r>
            <a:r>
              <a:rPr lang="ru-RU" sz="3600" dirty="0" smtClean="0"/>
              <a:t> (</a:t>
            </a:r>
            <a:r>
              <a:rPr lang="en-US" sz="3600" dirty="0" smtClean="0"/>
              <a:t>Function)</a:t>
            </a:r>
            <a:r>
              <a:rPr lang="ru-RU" sz="3600" dirty="0" smtClean="0"/>
              <a:t>. </a:t>
            </a:r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/>
              <a:t>Функция может возвратить единственное значение, а </a:t>
            </a:r>
            <a:r>
              <a:rPr lang="ru-RU" sz="3600" dirty="0" smtClean="0"/>
              <a:t>процедура значений </a:t>
            </a:r>
            <a:r>
              <a:rPr lang="ru-RU" sz="3600" dirty="0"/>
              <a:t>не возвращает. </a:t>
            </a:r>
            <a:endParaRPr lang="ru-RU" sz="3600" dirty="0" smtClean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Функции </a:t>
            </a:r>
            <a:r>
              <a:rPr lang="ru-RU" sz="3600" dirty="0"/>
              <a:t>можно выполнять из любого места </a:t>
            </a:r>
            <a:r>
              <a:rPr lang="ru-RU" sz="3600" dirty="0" smtClean="0"/>
              <a:t>M</a:t>
            </a:r>
            <a:r>
              <a:rPr lang="en-US" sz="3600" dirty="0" smtClean="0"/>
              <a:t>S </a:t>
            </a:r>
            <a:r>
              <a:rPr lang="ru-RU" sz="3600" dirty="0" err="1" smtClean="0"/>
              <a:t>Access</a:t>
            </a:r>
            <a:r>
              <a:rPr lang="ru-RU" sz="3600" dirty="0"/>
              <a:t>, в том числе из выражений в запросах и из макросов</a:t>
            </a:r>
            <a:r>
              <a:rPr lang="ru-RU" sz="3600" dirty="0" smtClean="0"/>
              <a:t>.</a:t>
            </a:r>
            <a:endParaRPr lang="en-US" sz="3600" dirty="0" smtClean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Подпрограмму </a:t>
            </a:r>
            <a:r>
              <a:rPr lang="ru-RU" sz="3600" dirty="0"/>
              <a:t>можно выполнить только при вызове ее из функции, из другой </a:t>
            </a:r>
            <a:r>
              <a:rPr lang="ru-RU" sz="3600" dirty="0" smtClean="0"/>
              <a:t>процедуры.</a:t>
            </a:r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22811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2. Использование </a:t>
            </a:r>
            <a:r>
              <a:rPr lang="ru-RU" sz="2800" dirty="0"/>
              <a:t>модулей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116631"/>
            <a:ext cx="7941773" cy="6336701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3600" dirty="0"/>
              <a:t>Private Sub </a:t>
            </a:r>
            <a:r>
              <a:rPr lang="fr-FR" sz="3600" dirty="0" smtClean="0"/>
              <a:t>knop_Click</a:t>
            </a:r>
            <a:r>
              <a:rPr lang="fr-FR" sz="3600" dirty="0"/>
              <a:t>()</a:t>
            </a:r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3600" dirty="0" smtClean="0"/>
              <a:t>    </a:t>
            </a:r>
            <a:r>
              <a:rPr lang="fr-FR" sz="3600" dirty="0"/>
              <a:t>Dim stDocName As String</a:t>
            </a:r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3600" dirty="0"/>
              <a:t>    Dim stLinkCriteria As String</a:t>
            </a:r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3600" dirty="0"/>
              <a:t>    </a:t>
            </a:r>
            <a:r>
              <a:rPr lang="fr-FR" sz="3600" dirty="0" smtClean="0"/>
              <a:t>Forms!</a:t>
            </a:r>
            <a:r>
              <a:rPr lang="ru-RU" sz="3600" dirty="0" smtClean="0"/>
              <a:t>Заставка</a:t>
            </a:r>
            <a:r>
              <a:rPr lang="fr-FR" sz="3600" dirty="0" smtClean="0"/>
              <a:t>.Visible </a:t>
            </a:r>
            <a:r>
              <a:rPr lang="fr-FR" sz="3600" dirty="0"/>
              <a:t>= False</a:t>
            </a:r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3600" dirty="0" smtClean="0"/>
              <a:t>    </a:t>
            </a:r>
            <a:r>
              <a:rPr lang="fr-FR" sz="3600" dirty="0"/>
              <a:t>stDocName = </a:t>
            </a:r>
            <a:r>
              <a:rPr lang="en-US" sz="3600" dirty="0" smtClean="0"/>
              <a:t>“Form1”</a:t>
            </a:r>
            <a:endParaRPr lang="fr-FR" sz="3600" dirty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3600" dirty="0"/>
              <a:t>    DoCmd.OpenForm </a:t>
            </a:r>
            <a:r>
              <a:rPr lang="fr-FR" sz="3600" dirty="0" smtClean="0"/>
              <a:t>stDocName</a:t>
            </a:r>
            <a:endParaRPr lang="fr-FR" sz="3600" dirty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3600" dirty="0" smtClean="0"/>
              <a:t>End </a:t>
            </a:r>
            <a:r>
              <a:rPr lang="fr-FR" sz="3600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255670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Макросы: назначение и </a:t>
            </a:r>
            <a:r>
              <a:rPr lang="ru-RU" sz="2800" dirty="0" smtClean="0"/>
              <a:t>создание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273642"/>
            <a:ext cx="7869765" cy="504056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b="1" dirty="0" smtClean="0"/>
              <a:t>Макрос в </a:t>
            </a:r>
            <a:r>
              <a:rPr lang="en-US" sz="3600" b="1" dirty="0" smtClean="0"/>
              <a:t>Access </a:t>
            </a:r>
            <a:r>
              <a:rPr lang="ru-RU" sz="3600" dirty="0" smtClean="0"/>
              <a:t>– последовательное описание действий, которые нужно выполнить в ответ на определенное событие. </a:t>
            </a:r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/>
              <a:t>В </a:t>
            </a:r>
            <a:r>
              <a:rPr lang="ru-RU" sz="3600" dirty="0" smtClean="0"/>
              <a:t>M</a:t>
            </a:r>
            <a:r>
              <a:rPr lang="en-US" sz="3600" dirty="0" smtClean="0"/>
              <a:t>S</a:t>
            </a:r>
            <a:r>
              <a:rPr lang="ru-RU" sz="3600" dirty="0" smtClean="0"/>
              <a:t> </a:t>
            </a:r>
            <a:r>
              <a:rPr lang="ru-RU" sz="3600" dirty="0" err="1"/>
              <a:t>Access</a:t>
            </a:r>
            <a:r>
              <a:rPr lang="ru-RU" sz="3600" dirty="0"/>
              <a:t> можно определить макрос, выполняющий практически те же действия, которые можно реализовать нажатием клавиш на клавиатуре или с помощью мыши. 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355727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Макросы: назначение и </a:t>
            </a:r>
            <a:r>
              <a:rPr lang="ru-RU" sz="2800" dirty="0" smtClean="0"/>
              <a:t>создание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116632"/>
            <a:ext cx="7869765" cy="597666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ru-RU" b="1" dirty="0"/>
              <a:t>Используют макросы в приложении в тех случаях, когда:</a:t>
            </a:r>
          </a:p>
          <a:p>
            <a:pPr lvl="0" algn="just"/>
            <a:r>
              <a:rPr lang="ru-RU" dirty="0"/>
              <a:t>не требуется отслеживать и обрабатывать ошибки;</a:t>
            </a:r>
          </a:p>
          <a:p>
            <a:pPr lvl="0" algn="just"/>
            <a:r>
              <a:rPr lang="ru-RU" dirty="0" smtClean="0"/>
              <a:t>приложение </a:t>
            </a:r>
            <a:r>
              <a:rPr lang="ru-RU" dirty="0"/>
              <a:t>содержит всего несколько форм и отчетов;</a:t>
            </a:r>
          </a:p>
          <a:p>
            <a:pPr lvl="0" algn="just"/>
            <a:r>
              <a:rPr lang="ru-RU" dirty="0"/>
              <a:t>приложение будет использоваться непрофессиональными </a:t>
            </a:r>
            <a:r>
              <a:rPr lang="ru-RU" dirty="0" smtClean="0"/>
              <a:t>программистами;</a:t>
            </a:r>
            <a:endParaRPr lang="ru-RU" dirty="0"/>
          </a:p>
          <a:p>
            <a:pPr lvl="0" algn="just"/>
            <a:r>
              <a:rPr lang="ru-RU" dirty="0" smtClean="0"/>
              <a:t>разрабатывается </a:t>
            </a:r>
            <a:r>
              <a:rPr lang="ru-RU" dirty="0"/>
              <a:t>прототип </a:t>
            </a:r>
            <a:r>
              <a:rPr lang="ru-RU" dirty="0" smtClean="0"/>
              <a:t>приложения;</a:t>
            </a:r>
          </a:p>
          <a:p>
            <a:pPr lvl="0" algn="just"/>
            <a:r>
              <a:rPr lang="ru-RU" dirty="0" smtClean="0"/>
              <a:t>изучаются основы программирования на </a:t>
            </a:r>
            <a:r>
              <a:rPr lang="en-US" dirty="0" smtClean="0"/>
              <a:t>VBA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02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Макросы: назначение и </a:t>
            </a:r>
            <a:r>
              <a:rPr lang="ru-RU" sz="2800" dirty="0" smtClean="0"/>
              <a:t>создание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116631"/>
            <a:ext cx="7869765" cy="6336701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ru-RU" b="1" dirty="0" smtClean="0"/>
              <a:t>Перечень </a:t>
            </a:r>
            <a:r>
              <a:rPr lang="ru-RU" b="1" dirty="0"/>
              <a:t>задач, которые можно решить только с помощью макросов:</a:t>
            </a:r>
          </a:p>
          <a:p>
            <a:pPr lvl="0" algn="just"/>
            <a:r>
              <a:rPr lang="ru-RU" dirty="0"/>
              <a:t>создание специальных меню и подчиненных меню для форм;</a:t>
            </a:r>
          </a:p>
          <a:p>
            <a:pPr lvl="0" algn="just"/>
            <a:r>
              <a:rPr lang="ru-RU" dirty="0"/>
              <a:t>определение альтернативных действий для определенных нажатий клавиш;</a:t>
            </a:r>
          </a:p>
          <a:p>
            <a:pPr lvl="0" algn="just"/>
            <a:r>
              <a:rPr lang="ru-RU" dirty="0"/>
              <a:t>создание на панели инструментов кнопки, запускающей макрос или процедуру пользователя;</a:t>
            </a:r>
          </a:p>
          <a:p>
            <a:pPr lvl="0" algn="just"/>
            <a:r>
              <a:rPr lang="ru-RU" dirty="0"/>
              <a:t>управление запуском приложения при открытии базы данных.</a:t>
            </a:r>
          </a:p>
        </p:txBody>
      </p:sp>
    </p:spTree>
    <p:extLst>
      <p:ext uri="{BB962C8B-B14F-4D97-AF65-F5344CB8AC3E}">
        <p14:creationId xmlns:p14="http://schemas.microsoft.com/office/powerpoint/2010/main" val="40343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Макросы: назначение и </a:t>
            </a:r>
            <a:r>
              <a:rPr lang="ru-RU" sz="2800" dirty="0" smtClean="0"/>
              <a:t>создание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116632"/>
            <a:ext cx="8013781" cy="519757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/>
              <a:t>Макросы особенно полезны для построения небольших персональных приложений или создания прототипов больших приложений. </a:t>
            </a:r>
            <a:endParaRPr lang="en-US" sz="3600" dirty="0" smtClean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Макросы в </a:t>
            </a:r>
            <a:r>
              <a:rPr lang="en-US" sz="3600" dirty="0" smtClean="0"/>
              <a:t>MS Access </a:t>
            </a:r>
            <a:r>
              <a:rPr lang="ru-RU" sz="3600" dirty="0" smtClean="0"/>
              <a:t>состоят из макрокоманд, которых в системе насчитывается около 60. </a:t>
            </a:r>
          </a:p>
        </p:txBody>
      </p:sp>
    </p:spTree>
    <p:extLst>
      <p:ext uri="{BB962C8B-B14F-4D97-AF65-F5344CB8AC3E}">
        <p14:creationId xmlns:p14="http://schemas.microsoft.com/office/powerpoint/2010/main" val="335313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Макросы: назначение и </a:t>
            </a:r>
            <a:r>
              <a:rPr lang="ru-RU" sz="2800" dirty="0" smtClean="0"/>
              <a:t>создание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116632"/>
            <a:ext cx="8013781" cy="519757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/>
              <a:t>Макросы </a:t>
            </a:r>
            <a:r>
              <a:rPr lang="ru-RU" sz="3600" dirty="0" smtClean="0"/>
              <a:t>создаются только в режиме конструктора, в котором следует выбрать макрокоманду и указать параметры макрокоманды.</a:t>
            </a:r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 </a:t>
            </a:r>
          </a:p>
        </p:txBody>
      </p:sp>
      <p:pic>
        <p:nvPicPr>
          <p:cNvPr id="1026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514" y="3829113"/>
            <a:ext cx="7846182" cy="2624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586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2. Использование </a:t>
            </a:r>
            <a:r>
              <a:rPr lang="ru-RU" sz="2800" dirty="0"/>
              <a:t>модулей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273642"/>
            <a:ext cx="7869765" cy="504056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b="1" dirty="0" smtClean="0"/>
              <a:t>Модуль в </a:t>
            </a:r>
            <a:r>
              <a:rPr lang="en-US" sz="3600" b="1" dirty="0" smtClean="0"/>
              <a:t>Access </a:t>
            </a:r>
            <a:r>
              <a:rPr lang="ru-RU" sz="3600" dirty="0" smtClean="0"/>
              <a:t>– программа, написанная на </a:t>
            </a:r>
            <a:r>
              <a:rPr lang="ru-RU" sz="3600" dirty="0" err="1"/>
              <a:t>Visual</a:t>
            </a:r>
            <a:r>
              <a:rPr lang="ru-RU" sz="3600" dirty="0"/>
              <a:t> </a:t>
            </a:r>
            <a:r>
              <a:rPr lang="ru-RU" sz="3600" dirty="0" err="1"/>
              <a:t>Basic</a:t>
            </a:r>
            <a:r>
              <a:rPr lang="ru-RU" sz="3600" dirty="0"/>
              <a:t> </a:t>
            </a:r>
            <a:r>
              <a:rPr lang="en-US" sz="3600" dirty="0" smtClean="0"/>
              <a:t>for Application (VBA)</a:t>
            </a:r>
            <a:r>
              <a:rPr lang="ru-RU" sz="36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8077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2. Использование </a:t>
            </a:r>
            <a:r>
              <a:rPr lang="ru-RU" sz="2800" dirty="0"/>
              <a:t>модулей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44624"/>
            <a:ext cx="8013781" cy="681337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ru-RU" b="1" dirty="0"/>
              <a:t>Используют процедуры VBA </a:t>
            </a:r>
            <a:r>
              <a:rPr lang="ru-RU" b="1" dirty="0" smtClean="0"/>
              <a:t>в </a:t>
            </a:r>
            <a:r>
              <a:rPr lang="ru-RU" b="1" dirty="0"/>
              <a:t>тех случаях, когда:</a:t>
            </a:r>
          </a:p>
          <a:p>
            <a:pPr lvl="0"/>
            <a:r>
              <a:rPr lang="ru-RU" dirty="0"/>
              <a:t>нужно отслеживать и обрабатывать ошибки в приложении;</a:t>
            </a:r>
          </a:p>
          <a:p>
            <a:pPr lvl="0"/>
            <a:r>
              <a:rPr lang="ru-RU" dirty="0"/>
              <a:t>нужно </a:t>
            </a:r>
            <a:r>
              <a:rPr lang="ru-RU" dirty="0" smtClean="0"/>
              <a:t>создать </a:t>
            </a:r>
            <a:r>
              <a:rPr lang="ru-RU" dirty="0"/>
              <a:t>свою функцию;</a:t>
            </a:r>
          </a:p>
          <a:p>
            <a:pPr lvl="0"/>
            <a:r>
              <a:rPr lang="ru-RU" dirty="0"/>
              <a:t>требуется проводить обработку </a:t>
            </a:r>
            <a:r>
              <a:rPr lang="ru-RU" dirty="0" smtClean="0"/>
              <a:t>событий;</a:t>
            </a:r>
            <a:endParaRPr lang="ru-RU" dirty="0"/>
          </a:p>
          <a:p>
            <a:pPr lvl="0"/>
            <a:r>
              <a:rPr lang="ru-RU" dirty="0"/>
              <a:t>во время работы приложения </a:t>
            </a:r>
            <a:r>
              <a:rPr lang="ru-RU" dirty="0" smtClean="0"/>
              <a:t>нужно </a:t>
            </a:r>
            <a:r>
              <a:rPr lang="ru-RU" dirty="0"/>
              <a:t>создавать новые </a:t>
            </a:r>
            <a:r>
              <a:rPr lang="ru-RU" dirty="0" smtClean="0"/>
              <a:t>объекты;</a:t>
            </a:r>
            <a:endParaRPr lang="ru-RU" dirty="0"/>
          </a:p>
          <a:p>
            <a:pPr lvl="0"/>
            <a:r>
              <a:rPr lang="ru-RU" dirty="0" smtClean="0"/>
              <a:t>нужно взаимодействовать </a:t>
            </a:r>
            <a:r>
              <a:rPr lang="ru-RU" dirty="0"/>
              <a:t>с другим приложением </a:t>
            </a:r>
            <a:r>
              <a:rPr lang="ru-RU" dirty="0" err="1"/>
              <a:t>Windows</a:t>
            </a:r>
            <a:r>
              <a:rPr lang="ru-RU" dirty="0"/>
              <a:t>, используя динамический обмен данными (DDE) или механизм управления объектами OLE (OLE </a:t>
            </a:r>
            <a:r>
              <a:rPr lang="ru-RU" dirty="0" err="1"/>
              <a:t>Automation</a:t>
            </a:r>
            <a:r>
              <a:rPr lang="ru-RU" dirty="0"/>
              <a:t>);</a:t>
            </a:r>
          </a:p>
          <a:p>
            <a:pPr lvl="0"/>
            <a:r>
              <a:rPr lang="ru-RU" dirty="0"/>
              <a:t>необходим прямой доступ к функциям </a:t>
            </a:r>
            <a:r>
              <a:rPr lang="ru-RU" dirty="0" err="1"/>
              <a:t>Windows</a:t>
            </a:r>
            <a:r>
              <a:rPr lang="ru-RU" dirty="0"/>
              <a:t> API;</a:t>
            </a:r>
          </a:p>
          <a:p>
            <a:pPr lvl="0"/>
            <a:r>
              <a:rPr lang="ru-RU" dirty="0"/>
              <a:t>нужно поместить часть программ приложения в библиотеку;</a:t>
            </a:r>
          </a:p>
          <a:p>
            <a:pPr lvl="0"/>
            <a:r>
              <a:rPr lang="ru-RU" dirty="0"/>
              <a:t>вы хотите обрабатывать отдельные записи, а не наборы записей;</a:t>
            </a:r>
          </a:p>
          <a:p>
            <a:pPr lvl="0"/>
            <a:r>
              <a:rPr lang="ru-RU" dirty="0"/>
              <a:t>для работы со связанными таблицами необходимо использовать некоторые функции исходных систем управления базами данных (процедуры SQL </a:t>
            </a:r>
            <a:r>
              <a:rPr lang="ru-RU" dirty="0" err="1"/>
              <a:t>Server</a:t>
            </a:r>
            <a:r>
              <a:rPr lang="ru-RU" dirty="0"/>
              <a:t> или средства определения данных);</a:t>
            </a:r>
          </a:p>
          <a:p>
            <a:pPr lvl="0"/>
            <a:r>
              <a:rPr lang="ru-RU" dirty="0"/>
              <a:t>необходимо создать приложение с высокой производительностью. В связи с тем, что модули компилируются, они выполняются несколько быстрее, чем макросы. Возможно, вы заметите эту разницу лишь на медленных процессорах.</a:t>
            </a:r>
          </a:p>
        </p:txBody>
      </p:sp>
    </p:spTree>
    <p:extLst>
      <p:ext uri="{BB962C8B-B14F-4D97-AF65-F5344CB8AC3E}">
        <p14:creationId xmlns:p14="http://schemas.microsoft.com/office/powerpoint/2010/main" val="31091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2. Использование </a:t>
            </a:r>
            <a:r>
              <a:rPr lang="ru-RU" sz="2800" dirty="0"/>
              <a:t>модулей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188640"/>
            <a:ext cx="7869765" cy="512556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/>
            <a:r>
              <a:rPr lang="ru-RU" dirty="0" smtClean="0"/>
              <a:t>необходимо обрабатывать </a:t>
            </a:r>
            <a:r>
              <a:rPr lang="ru-RU" dirty="0"/>
              <a:t>отдельные записи, а не наборы записей;</a:t>
            </a:r>
          </a:p>
          <a:p>
            <a:pPr lvl="0"/>
            <a:r>
              <a:rPr lang="ru-RU" dirty="0" smtClean="0"/>
              <a:t>требуется активная работа со </a:t>
            </a:r>
            <a:r>
              <a:rPr lang="ru-RU" dirty="0"/>
              <a:t>связанными таблицами </a:t>
            </a:r>
            <a:r>
              <a:rPr lang="ru-RU" dirty="0" smtClean="0"/>
              <a:t>с использованием некоторых функций </a:t>
            </a:r>
            <a:r>
              <a:rPr lang="ru-RU" dirty="0"/>
              <a:t>исходных </a:t>
            </a:r>
            <a:r>
              <a:rPr lang="ru-RU" dirty="0" smtClean="0"/>
              <a:t>систем;</a:t>
            </a:r>
            <a:endParaRPr lang="ru-RU" dirty="0"/>
          </a:p>
          <a:p>
            <a:pPr lvl="0"/>
            <a:r>
              <a:rPr lang="ru-RU" dirty="0"/>
              <a:t>необходимо создать приложение с высокой </a:t>
            </a:r>
            <a:r>
              <a:rPr lang="ru-RU" dirty="0" smtClean="0"/>
              <a:t>производительностью.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58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07B276-6788-4A68-A1AC-1D2452F9D491}"/>
</file>

<file path=customXml/itemProps2.xml><?xml version="1.0" encoding="utf-8"?>
<ds:datastoreItem xmlns:ds="http://schemas.openxmlformats.org/officeDocument/2006/customXml" ds:itemID="{2E7F9DB6-6F6B-4DCB-B476-B70FFCED12F5}"/>
</file>

<file path=customXml/itemProps3.xml><?xml version="1.0" encoding="utf-8"?>
<ds:datastoreItem xmlns:ds="http://schemas.openxmlformats.org/officeDocument/2006/customXml" ds:itemID="{D5DFF6BA-BB61-4CE3-A093-28C0CDC1C0EE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930</TotalTime>
  <Words>595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9. Автоматизация приложений в  СУБД MS ACCESS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ОБЩЕЕ  ПРЕДСТАВЛЕНИЕ  О  БАЗАХ  ДАННЫХ</dc:title>
  <cp:lastModifiedBy>DDV</cp:lastModifiedBy>
  <cp:revision>121</cp:revision>
  <dcterms:modified xsi:type="dcterms:W3CDTF">2017-04-16T12:33:30Z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